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handoutMasterIdLst>
    <p:handoutMasterId r:id="rId32"/>
  </p:handoutMasterIdLst>
  <p:sldIdLst>
    <p:sldId id="257" r:id="rId2"/>
    <p:sldId id="258" r:id="rId3"/>
    <p:sldId id="256" r:id="rId4"/>
    <p:sldId id="284" r:id="rId5"/>
    <p:sldId id="285" r:id="rId6"/>
    <p:sldId id="286" r:id="rId7"/>
    <p:sldId id="287" r:id="rId8"/>
    <p:sldId id="261" r:id="rId9"/>
    <p:sldId id="283" r:id="rId10"/>
    <p:sldId id="273" r:id="rId11"/>
    <p:sldId id="275" r:id="rId12"/>
    <p:sldId id="260" r:id="rId13"/>
    <p:sldId id="281" r:id="rId14"/>
    <p:sldId id="259" r:id="rId15"/>
    <p:sldId id="263" r:id="rId16"/>
    <p:sldId id="274" r:id="rId17"/>
    <p:sldId id="265" r:id="rId18"/>
    <p:sldId id="276" r:id="rId19"/>
    <p:sldId id="280" r:id="rId20"/>
    <p:sldId id="278" r:id="rId21"/>
    <p:sldId id="267" r:id="rId22"/>
    <p:sldId id="270" r:id="rId23"/>
    <p:sldId id="279" r:id="rId24"/>
    <p:sldId id="272" r:id="rId25"/>
    <p:sldId id="264" r:id="rId26"/>
    <p:sldId id="266" r:id="rId27"/>
    <p:sldId id="269" r:id="rId28"/>
    <p:sldId id="262" r:id="rId29"/>
    <p:sldId id="277" r:id="rId30"/>
    <p:sldId id="282" r:id="rId31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6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E9D27F8-BAC1-44D3-8F54-7F246A006B8C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7E30B8-7FBE-4460-AC6D-19A6882720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409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9505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976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807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419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1714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202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4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381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055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04810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12637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1389FC1-C35B-4149-A586-681F055CEEBF}" type="datetimeFigureOut">
              <a:rPr lang="en-US" smtClean="0"/>
              <a:t>3/9/2018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A750D0-63F9-4F5F-BABB-FDB25A15A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83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545NPhafQ5U" TargetMode="External"/><Relationship Id="rId4" Type="http://schemas.openxmlformats.org/officeDocument/2006/relationships/hyperlink" Target="https://youtu.be/545NPhafQ5U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tm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microsoft.com/office/2007/relationships/hdphoto" Target="../media/hdphoto3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tmp"/><Relationship Id="rId5" Type="http://schemas.openxmlformats.org/officeDocument/2006/relationships/image" Target="../media/image36.tmp"/><Relationship Id="rId4" Type="http://schemas.openxmlformats.org/officeDocument/2006/relationships/image" Target="../media/image35.tm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mp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mp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64362" y="1790818"/>
            <a:ext cx="9068586" cy="2590800"/>
          </a:xfrm>
        </p:spPr>
        <p:txBody>
          <a:bodyPr/>
          <a:lstStyle/>
          <a:p>
            <a:r>
              <a:rPr lang="en-US" sz="6600" cap="none" dirty="0"/>
              <a:t>CI for the Novice Levels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562100" y="4642876"/>
            <a:ext cx="9070848" cy="506174"/>
          </a:xfrm>
        </p:spPr>
        <p:txBody>
          <a:bodyPr>
            <a:normAutofit/>
          </a:bodyPr>
          <a:lstStyle/>
          <a:p>
            <a:r>
              <a:rPr lang="en-US" sz="2000" dirty="0"/>
              <a:t>Sara Moyer (smoyer@spencerportschools.org)</a:t>
            </a:r>
          </a:p>
        </p:txBody>
      </p:sp>
    </p:spTree>
    <p:extLst>
      <p:ext uri="{BB962C8B-B14F-4D97-AF65-F5344CB8AC3E}">
        <p14:creationId xmlns:p14="http://schemas.microsoft.com/office/powerpoint/2010/main" val="2168821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4914" y="263771"/>
            <a:ext cx="10058400" cy="846572"/>
          </a:xfrm>
        </p:spPr>
        <p:txBody>
          <a:bodyPr/>
          <a:lstStyle/>
          <a:p>
            <a:r>
              <a:rPr lang="en-US" dirty="0"/>
              <a:t>Great CI sources: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32680" y="974763"/>
            <a:ext cx="892193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Martina </a:t>
            </a:r>
            <a:r>
              <a:rPr lang="en-US" sz="2000" dirty="0" err="1"/>
              <a:t>Bex</a:t>
            </a:r>
            <a:r>
              <a:rPr lang="en-US" sz="2000" dirty="0"/>
              <a:t>- https://martinabex.com/</a:t>
            </a:r>
          </a:p>
          <a:p>
            <a:r>
              <a:rPr lang="en-US" sz="2000" dirty="0"/>
              <a:t>Kristy </a:t>
            </a:r>
            <a:r>
              <a:rPr lang="en-US" sz="2000" dirty="0" err="1"/>
              <a:t>Placido</a:t>
            </a:r>
            <a:r>
              <a:rPr lang="en-US" sz="2000" dirty="0"/>
              <a:t>- https://kplacido.com/</a:t>
            </a:r>
          </a:p>
          <a:p>
            <a:r>
              <a:rPr lang="en-US" sz="2000" dirty="0"/>
              <a:t>Kara Jacobs- http://reflecciones-kj.blogspot.com/</a:t>
            </a:r>
          </a:p>
          <a:p>
            <a:r>
              <a:rPr lang="en-US" sz="2000" dirty="0"/>
              <a:t>Cynthia </a:t>
            </a:r>
            <a:r>
              <a:rPr lang="en-US" sz="2000" dirty="0" err="1"/>
              <a:t>Hitz</a:t>
            </a:r>
            <a:r>
              <a:rPr lang="en-US" sz="2000" dirty="0"/>
              <a:t>- http://palmyraspanish1.blogspot.com/</a:t>
            </a:r>
          </a:p>
          <a:p>
            <a:r>
              <a:rPr lang="en-US" sz="2000" dirty="0"/>
              <a:t>Laura Sexton- http://www.pblinthetl.com/</a:t>
            </a:r>
          </a:p>
          <a:p>
            <a:r>
              <a:rPr lang="en-US" sz="2000" dirty="0"/>
              <a:t>Sara Cottrell- http://musicuentos.com/</a:t>
            </a:r>
          </a:p>
          <a:p>
            <a:r>
              <a:rPr lang="en-US" sz="2000" dirty="0"/>
              <a:t>Allison </a:t>
            </a:r>
            <a:r>
              <a:rPr lang="en-US" sz="2000" dirty="0" err="1"/>
              <a:t>Wienhold</a:t>
            </a:r>
            <a:r>
              <a:rPr lang="en-US" sz="2000" dirty="0"/>
              <a:t>-http://misclaseslocas.blogspot.com/</a:t>
            </a:r>
          </a:p>
          <a:p>
            <a:r>
              <a:rPr lang="en-US" sz="2000" dirty="0"/>
              <a:t>Arianne Dowd- https://discoveringci.wordpress.com/</a:t>
            </a:r>
          </a:p>
          <a:p>
            <a:r>
              <a:rPr lang="en-US" sz="2000" dirty="0"/>
              <a:t>Kara Parker &amp; Megan Smith- http://www.creativelanguageclass.com</a:t>
            </a:r>
          </a:p>
          <a:p>
            <a:r>
              <a:rPr lang="en-US" sz="2000" dirty="0"/>
              <a:t>Elizabeth </a:t>
            </a:r>
            <a:r>
              <a:rPr lang="en-US" sz="2000" dirty="0" err="1"/>
              <a:t>Dentlinger</a:t>
            </a:r>
            <a:r>
              <a:rPr lang="en-US" sz="2000" dirty="0"/>
              <a:t>- https://sradentlinger.wordpress.com/</a:t>
            </a:r>
          </a:p>
          <a:p>
            <a:r>
              <a:rPr lang="en-US" sz="2000" dirty="0"/>
              <a:t>Dustin Williamson- https://williamsonci.com/</a:t>
            </a:r>
          </a:p>
          <a:p>
            <a:r>
              <a:rPr lang="en-US" sz="2000" dirty="0"/>
              <a:t>Mike </a:t>
            </a:r>
            <a:r>
              <a:rPr lang="en-US" sz="2000" dirty="0" err="1"/>
              <a:t>Peto</a:t>
            </a:r>
            <a:r>
              <a:rPr lang="en-US" sz="2000" dirty="0"/>
              <a:t>- https://mrpeto.wordpress.com/</a:t>
            </a:r>
          </a:p>
          <a:p>
            <a:r>
              <a:rPr lang="en-US" sz="2000" dirty="0"/>
              <a:t>Amanda Mora- www.theflteacher.blog</a:t>
            </a:r>
          </a:p>
          <a:p>
            <a:r>
              <a:rPr lang="en-US" sz="2000" dirty="0"/>
              <a:t>Julie - http://elmundodepepita.blogspot.com/</a:t>
            </a:r>
          </a:p>
          <a:p>
            <a:r>
              <a:rPr lang="en-US" dirty="0"/>
              <a:t>Sharon Birch- https://elmundodebirch.wordpress.com/</a:t>
            </a:r>
            <a:br>
              <a:rPr lang="en-US" dirty="0"/>
            </a:br>
            <a:r>
              <a:rPr lang="en-US" dirty="0"/>
              <a:t>Maris Hawkins- https://marishawkins.wordpress.com/</a:t>
            </a:r>
          </a:p>
          <a:p>
            <a:r>
              <a:rPr lang="en-US" dirty="0"/>
              <a:t>Madame's Musings- Madameshepard.com</a:t>
            </a:r>
            <a:br>
              <a:rPr lang="en-US" dirty="0"/>
            </a:br>
            <a:r>
              <a:rPr lang="en-US" dirty="0"/>
              <a:t>http://www.path2proficiency.com/</a:t>
            </a:r>
          </a:p>
        </p:txBody>
      </p:sp>
    </p:spTree>
    <p:extLst>
      <p:ext uri="{BB962C8B-B14F-4D97-AF65-F5344CB8AC3E}">
        <p14:creationId xmlns:p14="http://schemas.microsoft.com/office/powerpoint/2010/main" val="1361546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148" y="0"/>
            <a:ext cx="10058400" cy="1371600"/>
          </a:xfrm>
        </p:spPr>
        <p:txBody>
          <a:bodyPr>
            <a:normAutofit/>
          </a:bodyPr>
          <a:lstStyle/>
          <a:p>
            <a:r>
              <a:rPr lang="en-US" dirty="0"/>
              <a:t>CI Dos and Don’ts: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6948" y="3136258"/>
            <a:ext cx="5634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Consider themes for your lessons that include culture or topics that are compelling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Use gestures, visuals, and other cues to increase comprehensibility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If you want to give instructions in the TL, make it comprehensible</a:t>
            </a:r>
          </a:p>
        </p:txBody>
      </p:sp>
      <p:sp>
        <p:nvSpPr>
          <p:cNvPr id="4" name="Rectangle 3"/>
          <p:cNvSpPr/>
          <p:nvPr/>
        </p:nvSpPr>
        <p:spPr>
          <a:xfrm>
            <a:off x="6321561" y="3136258"/>
            <a:ext cx="58443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Don’t translate all of your directions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Don’t preface by saying “I’m going to say this in English because it’s important” 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Don’t just talk; ask students questions to personalize the comprehensible input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8" b="98010" l="794" r="50265">
                        <a14:foregroundMark x1="27249" y1="55721" x2="27249" y2="55721"/>
                        <a14:foregroundMark x1="33069" y1="70149" x2="33069" y2="70149"/>
                        <a14:foregroundMark x1="21429" y1="81592" x2="21429" y2="81592"/>
                        <a14:foregroundMark x1="17460" y1="71642" x2="17460" y2="71642"/>
                        <a14:foregroundMark x1="17460" y1="55721" x2="17460" y2="55721"/>
                        <a14:foregroundMark x1="24074" y1="47761" x2="24074" y2="47761"/>
                        <a14:foregroundMark x1="23810" y1="33831" x2="23810" y2="33831"/>
                        <a14:foregroundMark x1="21164" y1="47761" x2="21164" y2="47761"/>
                        <a14:foregroundMark x1="14550" y1="50746" x2="14550" y2="50746"/>
                        <a14:foregroundMark x1="33069" y1="66667" x2="33069" y2="66667"/>
                        <a14:foregroundMark x1="24074" y1="76119" x2="24074" y2="76119"/>
                        <a14:foregroundMark x1="23016" y1="68657" x2="23016" y2="68657"/>
                      </a14:backgroundRemoval>
                    </a14:imgEffect>
                  </a14:imgLayer>
                </a14:imgProps>
              </a:ext>
            </a:extLst>
          </a:blip>
          <a:srcRect r="52782"/>
          <a:stretch/>
        </p:blipFill>
        <p:spPr>
          <a:xfrm>
            <a:off x="1963102" y="919157"/>
            <a:ext cx="1700076" cy="1914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53" b="97512" l="53175" r="100000">
                        <a14:foregroundMark x1="85450" y1="55721" x2="85450" y2="55721"/>
                        <a14:foregroundMark x1="84921" y1="50249" x2="84921" y2="50249"/>
                        <a14:foregroundMark x1="84921" y1="42289" x2="84921" y2="42289"/>
                        <a14:foregroundMark x1="85450" y1="35323" x2="85450" y2="35323"/>
                        <a14:foregroundMark x1="79894" y1="32836" x2="79894" y2="32836"/>
                        <a14:foregroundMark x1="78042" y1="29851" x2="78042" y2="29851"/>
                        <a14:foregroundMark x1="72751" y1="41294" x2="72751" y2="41294"/>
                        <a14:foregroundMark x1="70635" y1="38806" x2="70635" y2="38806"/>
                        <a14:foregroundMark x1="69048" y1="44776" x2="69048" y2="44776"/>
                        <a14:foregroundMark x1="72751" y1="49751" x2="72751" y2="49751"/>
                        <a14:foregroundMark x1="76720" y1="60697" x2="76720" y2="60697"/>
                        <a14:foregroundMark x1="77778" y1="79602" x2="77778" y2="79602"/>
                        <a14:foregroundMark x1="75926" y1="85075" x2="75926" y2="85075"/>
                        <a14:foregroundMark x1="78042" y1="72139" x2="78042" y2="72139"/>
                        <a14:foregroundMark x1="76984" y1="65174" x2="76984" y2="65174"/>
                        <a14:foregroundMark x1="80952" y1="62687" x2="80952" y2="62687"/>
                        <a14:foregroundMark x1="82540" y1="52239" x2="82540" y2="52239"/>
                        <a14:foregroundMark x1="78571" y1="52239" x2="78571" y2="52239"/>
                        <a14:foregroundMark x1="81481" y1="42289" x2="81481" y2="42289"/>
                        <a14:foregroundMark x1="78042" y1="38308" x2="78042" y2="38308"/>
                        <a14:foregroundMark x1="83333" y1="30846" x2="83333" y2="30846"/>
                        <a14:foregroundMark x1="87302" y1="45771" x2="87302" y2="45771"/>
                        <a14:foregroundMark x1="73810" y1="32836" x2="73810" y2="32836"/>
                      </a14:backgroundRemoval>
                    </a14:imgEffect>
                  </a14:imgLayer>
                </a14:imgProps>
              </a:ext>
            </a:extLst>
          </a:blip>
          <a:srcRect l="53841"/>
          <a:stretch/>
        </p:blipFill>
        <p:spPr>
          <a:xfrm>
            <a:off x="8177347" y="919156"/>
            <a:ext cx="1661931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145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283337" y="2249424"/>
            <a:ext cx="2432304" cy="1645920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There are LOTS of ways to be a CI teacher!!!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>
          <a:xfrm>
            <a:off x="267788" y="237744"/>
            <a:ext cx="8531352" cy="6382512"/>
          </a:xfrm>
          <a:solidFill>
            <a:schemeClr val="tx1">
              <a:lumMod val="65000"/>
              <a:lumOff val="35000"/>
            </a:schemeClr>
          </a:solidFill>
        </p:spPr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396" y="216932"/>
            <a:ext cx="6424136" cy="64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06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-61932"/>
            <a:ext cx="10058400" cy="1371600"/>
          </a:xfrm>
        </p:spPr>
        <p:txBody>
          <a:bodyPr/>
          <a:lstStyle/>
          <a:p>
            <a:r>
              <a:rPr lang="en-US" dirty="0"/>
              <a:t>What I use from TPRS</a:t>
            </a:r>
          </a:p>
        </p:txBody>
      </p:sp>
      <p:sp>
        <p:nvSpPr>
          <p:cNvPr id="3" name="Rectangle 2"/>
          <p:cNvSpPr/>
          <p:nvPr/>
        </p:nvSpPr>
        <p:spPr>
          <a:xfrm>
            <a:off x="8069673" y="1105974"/>
            <a:ext cx="1519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PQA</a:t>
            </a:r>
          </a:p>
        </p:txBody>
      </p:sp>
      <p:sp>
        <p:nvSpPr>
          <p:cNvPr id="4" name="Rectangle 3"/>
          <p:cNvSpPr/>
          <p:nvPr/>
        </p:nvSpPr>
        <p:spPr>
          <a:xfrm>
            <a:off x="1124344" y="1487054"/>
            <a:ext cx="16786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Circling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24" r="8179" b="22203"/>
          <a:stretch/>
        </p:blipFill>
        <p:spPr>
          <a:xfrm>
            <a:off x="2803009" y="984674"/>
            <a:ext cx="1660571" cy="13744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11654" y="599093"/>
            <a:ext cx="1186972" cy="14819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726" y="2466666"/>
            <a:ext cx="5112324" cy="395043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990992" y="6417098"/>
            <a:ext cx="39687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Roboto"/>
              </a:rPr>
              <a:t>Alina </a:t>
            </a:r>
            <a:r>
              <a:rPr lang="en-US" dirty="0" err="1">
                <a:solidFill>
                  <a:srgbClr val="333333"/>
                </a:solidFill>
                <a:latin typeface="Roboto"/>
              </a:rPr>
              <a:t>Filipescu</a:t>
            </a:r>
            <a:r>
              <a:rPr lang="en-US" dirty="0">
                <a:solidFill>
                  <a:srgbClr val="333333"/>
                </a:solidFill>
                <a:latin typeface="Roboto"/>
              </a:rPr>
              <a:t>, 7</a:t>
            </a:r>
            <a:r>
              <a:rPr lang="en-US" baseline="30000" dirty="0">
                <a:solidFill>
                  <a:srgbClr val="333333"/>
                </a:solidFill>
                <a:latin typeface="Roboto"/>
              </a:rPr>
              <a:t>th</a:t>
            </a:r>
            <a:r>
              <a:rPr lang="en-US" dirty="0">
                <a:solidFill>
                  <a:srgbClr val="333333"/>
                </a:solidFill>
                <a:latin typeface="Roboto"/>
              </a:rPr>
              <a:t> grade level 1A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856358" y="5957132"/>
            <a:ext cx="5910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https://www.youtube.com/watch?v=1DZuMmStbiU</a:t>
            </a:r>
          </a:p>
        </p:txBody>
      </p:sp>
      <p:pic>
        <p:nvPicPr>
          <p:cNvPr id="10" name="PQA in Spanish 1A with 7th graders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477692" y="2071828"/>
            <a:ext cx="6558028" cy="368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37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435" y="2303315"/>
            <a:ext cx="9070848" cy="2587752"/>
          </a:xfrm>
        </p:spPr>
        <p:txBody>
          <a:bodyPr/>
          <a:lstStyle/>
          <a:p>
            <a:r>
              <a:rPr lang="en-US" sz="6600" cap="none" dirty="0"/>
              <a:t>Force yourself to use the target language as much as possible!</a:t>
            </a:r>
          </a:p>
        </p:txBody>
      </p:sp>
    </p:spTree>
    <p:extLst>
      <p:ext uri="{BB962C8B-B14F-4D97-AF65-F5344CB8AC3E}">
        <p14:creationId xmlns:p14="http://schemas.microsoft.com/office/powerpoint/2010/main" val="14538699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75360" y="0"/>
            <a:ext cx="10058400" cy="1371600"/>
          </a:xfrm>
        </p:spPr>
        <p:txBody>
          <a:bodyPr/>
          <a:lstStyle/>
          <a:p>
            <a:r>
              <a:rPr lang="en-US" dirty="0" err="1"/>
              <a:t>MovieTalk</a:t>
            </a:r>
            <a:r>
              <a:rPr lang="en-US" dirty="0"/>
              <a:t>:</a:t>
            </a:r>
          </a:p>
        </p:txBody>
      </p:sp>
      <p:sp>
        <p:nvSpPr>
          <p:cNvPr id="6" name="Rectangle 5"/>
          <p:cNvSpPr/>
          <p:nvPr/>
        </p:nvSpPr>
        <p:spPr>
          <a:xfrm>
            <a:off x="426720" y="5656427"/>
            <a:ext cx="75328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Developed by Dr. Ashley Hastings. Demonstrated by Martina </a:t>
            </a:r>
            <a:r>
              <a:rPr lang="en-US" dirty="0" err="1"/>
              <a:t>Bex</a:t>
            </a:r>
            <a:r>
              <a:rPr lang="en-US" dirty="0"/>
              <a:t>. </a:t>
            </a:r>
          </a:p>
        </p:txBody>
      </p:sp>
      <p:pic>
        <p:nvPicPr>
          <p:cNvPr id="7" name="545NPhafQ5U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6720" y="1058906"/>
            <a:ext cx="7846537" cy="441367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682568" y="6235729"/>
            <a:ext cx="3326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FFFF"/>
                </a:solidFill>
                <a:latin typeface="Roboto"/>
                <a:hlinkClick r:id="rId4"/>
              </a:rPr>
              <a:t>https://youtu.be/545NPhafQ5U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639017" y="2514150"/>
            <a:ext cx="33701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Music videos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Commercials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Movie clips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Animated shorts</a:t>
            </a:r>
          </a:p>
        </p:txBody>
      </p:sp>
    </p:spTree>
    <p:extLst>
      <p:ext uri="{BB962C8B-B14F-4D97-AF65-F5344CB8AC3E}">
        <p14:creationId xmlns:p14="http://schemas.microsoft.com/office/powerpoint/2010/main" val="1592460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0446"/>
            <a:ext cx="10058400" cy="1371600"/>
          </a:xfrm>
        </p:spPr>
        <p:txBody>
          <a:bodyPr/>
          <a:lstStyle/>
          <a:p>
            <a:r>
              <a:rPr lang="en-US" dirty="0"/>
              <a:t>Kristy </a:t>
            </a:r>
            <a:r>
              <a:rPr lang="en-US" dirty="0" err="1"/>
              <a:t>Placido’s</a:t>
            </a:r>
            <a:r>
              <a:rPr lang="en-US" dirty="0"/>
              <a:t> Handout</a:t>
            </a:r>
          </a:p>
        </p:txBody>
      </p:sp>
      <p:sp>
        <p:nvSpPr>
          <p:cNvPr id="3" name="Rectangle 2"/>
          <p:cNvSpPr/>
          <p:nvPr/>
        </p:nvSpPr>
        <p:spPr>
          <a:xfrm>
            <a:off x="7576457" y="3416783"/>
            <a:ext cx="38666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https://kplacido.files.wordpress.com/2016/11/actfl-2016-commercials-krpl-handout.pdf</a:t>
            </a:r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59" y="1538977"/>
            <a:ext cx="6426686" cy="467894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89017" y="6309358"/>
            <a:ext cx="99626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https://kplacido.com/2016/11/21/creating-comprehensible-input-with-commercials/</a:t>
            </a:r>
          </a:p>
        </p:txBody>
      </p:sp>
    </p:spTree>
    <p:extLst>
      <p:ext uri="{BB962C8B-B14F-4D97-AF65-F5344CB8AC3E}">
        <p14:creationId xmlns:p14="http://schemas.microsoft.com/office/powerpoint/2010/main" val="22172205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3737" y="276834"/>
            <a:ext cx="10058400" cy="1371600"/>
          </a:xfrm>
        </p:spPr>
        <p:txBody>
          <a:bodyPr/>
          <a:lstStyle/>
          <a:p>
            <a:r>
              <a:rPr lang="en-US"/>
              <a:t>Story Time: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7" r="2845"/>
          <a:stretch/>
        </p:blipFill>
        <p:spPr>
          <a:xfrm rot="5400000">
            <a:off x="227370" y="2330551"/>
            <a:ext cx="4601147" cy="33216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4" r="13466" b="4401"/>
          <a:stretch/>
        </p:blipFill>
        <p:spPr>
          <a:xfrm>
            <a:off x="4698548" y="1690819"/>
            <a:ext cx="6822891" cy="460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608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783" y="159268"/>
            <a:ext cx="5151120" cy="1371600"/>
          </a:xfrm>
        </p:spPr>
        <p:txBody>
          <a:bodyPr/>
          <a:lstStyle/>
          <a:p>
            <a:r>
              <a:rPr lang="en-US" dirty="0"/>
              <a:t>Art/Picture Talk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3498" y="356110"/>
            <a:ext cx="4372078" cy="30280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3944" t="3587" r="3630" b="4449"/>
          <a:stretch/>
        </p:blipFill>
        <p:spPr>
          <a:xfrm>
            <a:off x="5081451" y="3545768"/>
            <a:ext cx="4193177" cy="32395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4267" y="1530868"/>
            <a:ext cx="3494723" cy="40298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04077" y="5922219"/>
            <a:ext cx="3780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/>
              <a:t>carmen </a:t>
            </a:r>
            <a:r>
              <a:rPr lang="en-US" sz="2800" dirty="0" err="1"/>
              <a:t>lomas</a:t>
            </a:r>
            <a:r>
              <a:rPr lang="en-US" sz="2800" dirty="0"/>
              <a:t> </a:t>
            </a:r>
            <a:r>
              <a:rPr lang="en-US" sz="2800" dirty="0" err="1"/>
              <a:t>garza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542491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5956664" y="2033702"/>
            <a:ext cx="5434148" cy="440558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903" y="93954"/>
            <a:ext cx="10058400" cy="1371600"/>
          </a:xfrm>
        </p:spPr>
        <p:txBody>
          <a:bodyPr/>
          <a:lstStyle/>
          <a:p>
            <a:r>
              <a:rPr lang="en-US" dirty="0"/>
              <a:t>Embedded Reading</a:t>
            </a: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62" y="1911006"/>
            <a:ext cx="4723886" cy="26737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633697" y="410422"/>
            <a:ext cx="3857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https://embeddedreading.com/</a:t>
            </a:r>
          </a:p>
        </p:txBody>
      </p:sp>
      <p:sp>
        <p:nvSpPr>
          <p:cNvPr id="5" name="Rectangle 4"/>
          <p:cNvSpPr/>
          <p:nvPr/>
        </p:nvSpPr>
        <p:spPr>
          <a:xfrm>
            <a:off x="8673738" y="726890"/>
            <a:ext cx="1620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474534"/>
                </a:solidFill>
                <a:latin typeface="Helvetica Neue"/>
              </a:rPr>
              <a:t>Laurie </a:t>
            </a:r>
            <a:r>
              <a:rPr lang="en-US" dirty="0" err="1">
                <a:solidFill>
                  <a:srgbClr val="474534"/>
                </a:solidFill>
                <a:latin typeface="Helvetica Neue"/>
              </a:rPr>
              <a:t>Clarcq</a:t>
            </a:r>
            <a:r>
              <a:rPr lang="en-US" dirty="0">
                <a:solidFill>
                  <a:srgbClr val="474534"/>
                </a:solidFill>
                <a:latin typeface="Helvetica Neue"/>
              </a:rPr>
              <a:t> 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148250" y="2220816"/>
            <a:ext cx="5556069" cy="4031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VERSION 1</a:t>
            </a:r>
            <a:endParaRPr lang="en-US" sz="1400" dirty="0">
              <a:latin typeface="Calibri" panose="020F0502020204030204" pitchFamily="34" charset="0"/>
              <a:ea typeface="Batang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Fabio visita un amigo en el hospital. Fabio tiene que tomar el ascensor. Usa el espray desinfectante en los botones del ascensor. </a:t>
            </a:r>
            <a:endParaRPr lang="en-US" sz="1400" dirty="0">
              <a:latin typeface="Calibri" panose="020F0502020204030204" pitchFamily="34" charset="0"/>
              <a:ea typeface="Batang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Un hombre viejo está en el ascensor. El hombre está enfermo. Fabio toca muchos botones, pero el ascensor no funciona. </a:t>
            </a:r>
            <a:endParaRPr lang="en-US" sz="1400" dirty="0">
              <a:latin typeface="Calibri" panose="020F0502020204030204" pitchFamily="34" charset="0"/>
              <a:ea typeface="Batang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El ascensor abre y cierra rápidamente. </a:t>
            </a:r>
            <a:endParaRPr lang="en-US" sz="1400" dirty="0">
              <a:latin typeface="Calibri" panose="020F0502020204030204" pitchFamily="34" charset="0"/>
              <a:ea typeface="Batang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b="1" u="sng" dirty="0" err="1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Activities</a:t>
            </a:r>
            <a:r>
              <a:rPr lang="es-ES" b="1" u="sng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:</a:t>
            </a:r>
            <a:endParaRPr lang="en-US" sz="1400" dirty="0">
              <a:latin typeface="Calibri" panose="020F0502020204030204" pitchFamily="34" charset="0"/>
              <a:ea typeface="Batang"/>
              <a:cs typeface="Times New Roman" panose="02020603050405020304" pitchFamily="18" charset="0"/>
            </a:endParaRPr>
          </a:p>
          <a:p>
            <a:r>
              <a:rPr lang="es-ES" sz="1400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-</a:t>
            </a:r>
            <a:r>
              <a:rPr lang="es-ES" sz="1400" dirty="0" err="1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visuals</a:t>
            </a:r>
            <a:r>
              <a:rPr lang="es-ES" sz="1400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 to </a:t>
            </a:r>
            <a:r>
              <a:rPr lang="es-ES" sz="1400" dirty="0" err="1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go</a:t>
            </a:r>
            <a:r>
              <a:rPr lang="es-ES" sz="1400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 </a:t>
            </a:r>
            <a:r>
              <a:rPr lang="es-ES" sz="1400" dirty="0" err="1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with</a:t>
            </a:r>
            <a:r>
              <a:rPr lang="es-ES" sz="1400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 </a:t>
            </a:r>
            <a:r>
              <a:rPr lang="es-ES" sz="1400" dirty="0" err="1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each</a:t>
            </a:r>
            <a:r>
              <a:rPr lang="es-ES" sz="1400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 </a:t>
            </a:r>
            <a:r>
              <a:rPr lang="es-ES" sz="1400" dirty="0" err="1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sentence</a:t>
            </a:r>
            <a:endParaRPr lang="en-US" sz="1400" dirty="0">
              <a:latin typeface="Calibri" panose="020F0502020204030204" pitchFamily="34" charset="0"/>
              <a:ea typeface="Batang"/>
              <a:cs typeface="Times New Roman" panose="02020603050405020304" pitchFamily="18" charset="0"/>
            </a:endParaRPr>
          </a:p>
          <a:p>
            <a:r>
              <a:rPr lang="es-ES" sz="1400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-</a:t>
            </a:r>
            <a:r>
              <a:rPr lang="es-ES" sz="1400" dirty="0" err="1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vocab</a:t>
            </a:r>
            <a:r>
              <a:rPr lang="es-ES" sz="1400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 </a:t>
            </a:r>
            <a:r>
              <a:rPr lang="es-ES" sz="1400" dirty="0" err="1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matching</a:t>
            </a:r>
            <a:r>
              <a:rPr lang="es-ES" sz="1400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 </a:t>
            </a:r>
            <a:r>
              <a:rPr lang="es-ES" sz="1400" dirty="0" err="1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on</a:t>
            </a:r>
            <a:r>
              <a:rPr lang="es-ES" sz="1400" dirty="0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 </a:t>
            </a:r>
            <a:r>
              <a:rPr lang="es-ES" sz="1400" dirty="0" err="1">
                <a:latin typeface="Calibri" panose="020F0502020204030204" pitchFamily="34" charset="0"/>
                <a:ea typeface="Batang"/>
                <a:cs typeface="Times New Roman" panose="02020603050405020304" pitchFamily="18" charset="0"/>
              </a:rPr>
              <a:t>smartboard</a:t>
            </a:r>
            <a:endParaRPr lang="en-US" sz="1400" dirty="0">
              <a:effectLst/>
              <a:latin typeface="Calibri" panose="020F0502020204030204" pitchFamily="34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014" y="6254624"/>
            <a:ext cx="2813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Created by Sara Moyer</a:t>
            </a:r>
          </a:p>
        </p:txBody>
      </p:sp>
      <p:sp>
        <p:nvSpPr>
          <p:cNvPr id="9" name="5-Point Star 8"/>
          <p:cNvSpPr/>
          <p:nvPr/>
        </p:nvSpPr>
        <p:spPr>
          <a:xfrm>
            <a:off x="256903" y="5408022"/>
            <a:ext cx="796834" cy="7315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031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84732" y="1679551"/>
            <a:ext cx="9602506" cy="1612290"/>
          </a:xfrm>
        </p:spPr>
        <p:txBody>
          <a:bodyPr/>
          <a:lstStyle/>
          <a:p>
            <a:r>
              <a:rPr lang="en-US" sz="4000" cap="none" dirty="0"/>
              <a:t>I can incorporate at least one new way to use CI in my novice level classroom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563624" y="3291841"/>
            <a:ext cx="9070848" cy="2076993"/>
          </a:xfrm>
        </p:spPr>
        <p:txBody>
          <a:bodyPr>
            <a:normAutofit/>
          </a:bodyPr>
          <a:lstStyle/>
          <a:p>
            <a:pPr algn="l"/>
            <a:r>
              <a:rPr lang="en-US" sz="2000" dirty="0"/>
              <a:t>Agenda:</a:t>
            </a:r>
          </a:p>
          <a:p>
            <a:pPr marL="342900" indent="-342900" algn="l">
              <a:buAutoNum type="arabicPeriod"/>
            </a:pPr>
            <a:r>
              <a:rPr lang="en-US" sz="2000" dirty="0"/>
              <a:t>Defining good comprehensible input</a:t>
            </a:r>
          </a:p>
          <a:p>
            <a:pPr marL="342900" indent="-342900" algn="l">
              <a:buAutoNum type="arabicPeriod"/>
            </a:pPr>
            <a:r>
              <a:rPr lang="en-US" sz="2000" dirty="0"/>
              <a:t>Useful strategies from TPRS</a:t>
            </a:r>
          </a:p>
          <a:p>
            <a:pPr marL="342900" indent="-342900" algn="l">
              <a:buAutoNum type="arabicPeriod"/>
            </a:pPr>
            <a:r>
              <a:rPr lang="en-US" sz="2000" dirty="0"/>
              <a:t>Comprehensible input ideas that force YOU to use the language</a:t>
            </a:r>
          </a:p>
          <a:p>
            <a:pPr marL="342900" indent="-342900" algn="l">
              <a:buAutoNum type="arabicPeriod"/>
            </a:pPr>
            <a:r>
              <a:rPr lang="en-US" sz="2000" dirty="0"/>
              <a:t>Comprehensible input in the students’ hands</a:t>
            </a:r>
          </a:p>
        </p:txBody>
      </p:sp>
    </p:spTree>
    <p:extLst>
      <p:ext uri="{BB962C8B-B14F-4D97-AF65-F5344CB8AC3E}">
        <p14:creationId xmlns:p14="http://schemas.microsoft.com/office/powerpoint/2010/main" val="18231977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783" y="276834"/>
            <a:ext cx="10058400" cy="1371600"/>
          </a:xfrm>
        </p:spPr>
        <p:txBody>
          <a:bodyPr/>
          <a:lstStyle/>
          <a:p>
            <a:r>
              <a:rPr lang="en-US" dirty="0" err="1"/>
              <a:t>Cajas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290456" y="1195219"/>
            <a:ext cx="668818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Teacher input: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Tell them what to draw according to directions (not in order)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Tell them to point to one that you describe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Ask questions about words/relate to students</a:t>
            </a:r>
          </a:p>
          <a:p>
            <a:r>
              <a:rPr lang="en-US" sz="2400" b="1" dirty="0"/>
              <a:t>Student output: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Describe a word to a partner so that he/she can guess 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Play tic tac toe with words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23216"/>
              </p:ext>
            </p:extLst>
          </p:nvPr>
        </p:nvGraphicFramePr>
        <p:xfrm>
          <a:off x="439783" y="1729325"/>
          <a:ext cx="4251234" cy="33007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7078">
                  <a:extLst>
                    <a:ext uri="{9D8B030D-6E8A-4147-A177-3AD203B41FA5}">
                      <a16:colId xmlns:a16="http://schemas.microsoft.com/office/drawing/2014/main" val="1510139531"/>
                    </a:ext>
                  </a:extLst>
                </a:gridCol>
                <a:gridCol w="1417078">
                  <a:extLst>
                    <a:ext uri="{9D8B030D-6E8A-4147-A177-3AD203B41FA5}">
                      <a16:colId xmlns:a16="http://schemas.microsoft.com/office/drawing/2014/main" val="2120765924"/>
                    </a:ext>
                  </a:extLst>
                </a:gridCol>
                <a:gridCol w="1417078">
                  <a:extLst>
                    <a:ext uri="{9D8B030D-6E8A-4147-A177-3AD203B41FA5}">
                      <a16:colId xmlns:a16="http://schemas.microsoft.com/office/drawing/2014/main" val="500102798"/>
                    </a:ext>
                  </a:extLst>
                </a:gridCol>
              </a:tblGrid>
              <a:tr h="11002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95601980"/>
                  </a:ext>
                </a:extLst>
              </a:tr>
              <a:tr h="110024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53972553"/>
                  </a:ext>
                </a:extLst>
              </a:tr>
              <a:tr h="110024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3419382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9783" y="172932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46218" y="173362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76723" y="169443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9783" y="274480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46218" y="276897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42193" y="276897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9945" y="388742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46218" y="389951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52653" y="3899517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7482859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406" y="0"/>
            <a:ext cx="10058400" cy="1371600"/>
          </a:xfrm>
        </p:spPr>
        <p:txBody>
          <a:bodyPr/>
          <a:lstStyle/>
          <a:p>
            <a:r>
              <a:rPr lang="en-US" dirty="0"/>
              <a:t>Explain Culture:</a:t>
            </a: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91" y="1125955"/>
            <a:ext cx="5687219" cy="3191320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352" y="2721615"/>
            <a:ext cx="5640662" cy="362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12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594" y="0"/>
            <a:ext cx="10058400" cy="1371600"/>
          </a:xfrm>
        </p:spPr>
        <p:txBody>
          <a:bodyPr/>
          <a:lstStyle/>
          <a:p>
            <a:r>
              <a:rPr lang="en-US" dirty="0"/>
              <a:t>Practice vocab in context:</a:t>
            </a:r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673" y="1057087"/>
            <a:ext cx="5791200" cy="2613822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590" y="3812411"/>
            <a:ext cx="3730815" cy="2749640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373" y="1057087"/>
            <a:ext cx="9965799" cy="548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68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034" y="185394"/>
            <a:ext cx="10058400" cy="1371600"/>
          </a:xfrm>
        </p:spPr>
        <p:txBody>
          <a:bodyPr/>
          <a:lstStyle/>
          <a:p>
            <a:r>
              <a:rPr lang="en-US" dirty="0"/>
              <a:t>Mystery Student: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73738" y="5969726"/>
            <a:ext cx="2468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Fluencymatters.com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27090" y="1644894"/>
            <a:ext cx="85030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Have each student fill out a questionnaire. Then periodically over the course of the unit, randomly select 1-2 and describe the mystery person to the class to see if they can guess who it is.</a:t>
            </a:r>
          </a:p>
          <a:p>
            <a:endParaRPr lang="en-US" sz="2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/>
              <a:t>Personal 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/>
              <a:t>Family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/>
              <a:t>Pastimes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/>
              <a:t>Daily routine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4438" y="3491553"/>
            <a:ext cx="20193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6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7467601" y="4080100"/>
            <a:ext cx="3348446" cy="156966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034" y="185394"/>
            <a:ext cx="10058400" cy="1371600"/>
          </a:xfrm>
        </p:spPr>
        <p:txBody>
          <a:bodyPr/>
          <a:lstStyle/>
          <a:p>
            <a:r>
              <a:rPr lang="en-US" dirty="0"/>
              <a:t>Games: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10417" y="1631351"/>
            <a:ext cx="896112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/>
              <a:t>Kahoot</a:t>
            </a:r>
            <a:r>
              <a:rPr lang="en-US" sz="4400" dirty="0"/>
              <a:t>- </a:t>
            </a:r>
            <a:r>
              <a:rPr lang="en-US" sz="3000" dirty="0"/>
              <a:t>unscramble the sentence, finish the sentence, fill in the blank</a:t>
            </a:r>
          </a:p>
          <a:p>
            <a:r>
              <a:rPr lang="en-US" sz="4400" dirty="0"/>
              <a:t>Quizlet live- </a:t>
            </a:r>
            <a:r>
              <a:rPr lang="en-US" sz="3000" dirty="0"/>
              <a:t>word to its definition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48202">
            <a:off x="9598312" y="642522"/>
            <a:ext cx="1981200" cy="1409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80709">
            <a:off x="2201527" y="3857699"/>
            <a:ext cx="2143125" cy="21431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467601" y="4093163"/>
            <a:ext cx="37359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Turn basic games into CI games by incorporating sentences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74583" y1="15865" x2="74583" y2="15865"/>
                        <a14:foregroundMark x1="80833" y1="20192" x2="80833" y2="20192"/>
                        <a14:foregroundMark x1="80833" y1="29327" x2="80833" y2="29327"/>
                        <a14:foregroundMark x1="83750" y1="30769" x2="83750" y2="30769"/>
                        <a14:foregroundMark x1="73750" y1="33173" x2="73750" y2="33173"/>
                        <a14:foregroundMark x1="70000" y1="29327" x2="70000" y2="29327"/>
                        <a14:foregroundMark x1="70000" y1="37500" x2="70000" y2="37500"/>
                        <a14:foregroundMark x1="62500" y1="37500" x2="62500" y2="37500"/>
                        <a14:foregroundMark x1="56667" y1="31731" x2="56667" y2="31731"/>
                        <a14:foregroundMark x1="52500" y1="29327" x2="52500" y2="29327"/>
                        <a14:foregroundMark x1="35833" y1="25962" x2="35833" y2="25962"/>
                        <a14:foregroundMark x1="27500" y1="23558" x2="27500" y2="23558"/>
                        <a14:foregroundMark x1="17917" y1="22596" x2="17917" y2="22596"/>
                        <a14:foregroundMark x1="10000" y1="39904" x2="10000" y2="39904"/>
                        <a14:foregroundMark x1="17083" y1="46635" x2="17083" y2="46635"/>
                        <a14:foregroundMark x1="22083" y1="45673" x2="22083" y2="45673"/>
                        <a14:foregroundMark x1="32917" y1="44712" x2="32917" y2="44712"/>
                        <a14:foregroundMark x1="32500" y1="73558" x2="32500" y2="73558"/>
                        <a14:foregroundMark x1="27500" y1="71154" x2="27500" y2="71154"/>
                        <a14:foregroundMark x1="20833" y1="64423" x2="20833" y2="64423"/>
                        <a14:foregroundMark x1="26667" y1="63942" x2="26667" y2="63942"/>
                        <a14:foregroundMark x1="42917" y1="78846" x2="42917" y2="78846"/>
                        <a14:foregroundMark x1="35000" y1="86058" x2="35000" y2="86058"/>
                        <a14:foregroundMark x1="27917" y1="90385" x2="27917" y2="90385"/>
                        <a14:foregroundMark x1="18750" y1="87500" x2="18750" y2="87500"/>
                        <a14:foregroundMark x1="10833" y1="83654" x2="10833" y2="83654"/>
                        <a14:foregroundMark x1="8750" y1="80288" x2="8750" y2="80288"/>
                        <a14:foregroundMark x1="40000" y1="85096" x2="40000" y2="85096"/>
                        <a14:foregroundMark x1="66667" y1="22596" x2="66667" y2="22596"/>
                        <a14:foregroundMark x1="22083" y1="31731" x2="22083" y2="31731"/>
                        <a14:foregroundMark x1="37917" y1="41346" x2="37917" y2="41346"/>
                        <a14:foregroundMark x1="33750" y1="64423" x2="33750" y2="64423"/>
                        <a14:foregroundMark x1="81667" y1="87019" x2="81667" y2="87019"/>
                        <a14:foregroundMark x1="92500" y1="79327" x2="92500" y2="79327"/>
                        <a14:foregroundMark x1="95417" y1="70192" x2="95417" y2="70192"/>
                        <a14:foregroundMark x1="95833" y1="62019" x2="95833" y2="62019"/>
                        <a14:foregroundMark x1="91667" y1="59615" x2="91667" y2="59615"/>
                        <a14:foregroundMark x1="72917" y1="52885" x2="72917" y2="52885"/>
                        <a14:foregroundMark x1="67917" y1="52404" x2="67917" y2="52404"/>
                        <a14:foregroundMark x1="82500" y1="60577" x2="82500" y2="60577"/>
                        <a14:foregroundMark x1="77500" y1="62019" x2="77500" y2="62019"/>
                        <a14:foregroundMark x1="68750" y1="66346" x2="68750" y2="66346"/>
                        <a14:foregroundMark x1="66667" y1="86058" x2="66667" y2="86058"/>
                        <a14:foregroundMark x1="60833" y1="14423" x2="60833" y2="14423"/>
                        <a14:foregroundMark x1="15000" y1="28365" x2="15000" y2="28365"/>
                        <a14:foregroundMark x1="42500" y1="38942" x2="42500" y2="38942"/>
                        <a14:foregroundMark x1="85417" y1="26442" x2="85417" y2="26442"/>
                        <a14:foregroundMark x1="23750" y1="87019" x2="23750" y2="87019"/>
                        <a14:foregroundMark x1="15000" y1="90385" x2="15000" y2="90385"/>
                        <a14:foregroundMark x1="82917" y1="37500" x2="82917" y2="37500"/>
                        <a14:foregroundMark x1="85417" y1="34135" x2="85417" y2="34135"/>
                        <a14:foregroundMark x1="85417" y1="30769" x2="85417" y2="30769"/>
                        <a14:foregroundMark x1="7083" y1="74519" x2="7083" y2="74519"/>
                        <a14:foregroundMark x1="10000" y1="89423" x2="10000" y2="89423"/>
                        <a14:foregroundMark x1="6667" y1="86058" x2="6667" y2="86058"/>
                        <a14:foregroundMark x1="45000" y1="87500" x2="45000" y2="87500"/>
                        <a14:foregroundMark x1="45833" y1="80288" x2="45833" y2="80288"/>
                        <a14:foregroundMark x1="75417" y1="38942" x2="75417" y2="38942"/>
                        <a14:foregroundMark x1="48750" y1="25000" x2="48750" y2="25000"/>
                        <a14:foregroundMark x1="7917" y1="34135" x2="7917" y2="34135"/>
                        <a14:foregroundMark x1="15833" y1="66346" x2="15833" y2="663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95039" y="4363729"/>
            <a:ext cx="1826623" cy="15830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077" b="100000" l="0" r="100000">
                        <a14:foregroundMark x1="16237" y1="50769" x2="16237" y2="50769"/>
                        <a14:foregroundMark x1="31701" y1="50769" x2="31701" y2="50769"/>
                        <a14:foregroundMark x1="45619" y1="57692" x2="45619" y2="57692"/>
                        <a14:foregroundMark x1="63660" y1="56154" x2="63660" y2="56154"/>
                        <a14:foregroundMark x1="82216" y1="65385" x2="82216" y2="65385"/>
                        <a14:foregroundMark x1="95619" y1="65385" x2="95619" y2="65385"/>
                        <a14:foregroundMark x1="92784" y1="76154" x2="92784" y2="76154"/>
                        <a14:foregroundMark x1="88660" y1="88462" x2="88660" y2="88462"/>
                        <a14:foregroundMark x1="84021" y1="83077" x2="84021" y2="83077"/>
                        <a14:foregroundMark x1="78866" y1="77692" x2="78866" y2="77692"/>
                        <a14:foregroundMark x1="78866" y1="64615" x2="78866" y2="64615"/>
                        <a14:foregroundMark x1="78351" y1="47692" x2="78351" y2="47692"/>
                        <a14:foregroundMark x1="80928" y1="37692" x2="80928" y2="37692"/>
                        <a14:foregroundMark x1="86082" y1="36923" x2="86082" y2="36923"/>
                        <a14:foregroundMark x1="91495" y1="34615" x2="91495" y2="34615"/>
                        <a14:foregroundMark x1="94072" y1="46154" x2="94072" y2="46154"/>
                        <a14:foregroundMark x1="96134" y1="52308" x2="96134" y2="52308"/>
                        <a14:foregroundMark x1="88402" y1="60769" x2="88402" y2="60769"/>
                        <a14:foregroundMark x1="89433" y1="54615" x2="89433" y2="54615"/>
                        <a14:foregroundMark x1="70361" y1="49231" x2="70361" y2="49231"/>
                        <a14:foregroundMark x1="54381" y1="47692" x2="54381" y2="47692"/>
                        <a14:foregroundMark x1="18041" y1="60000" x2="18041" y2="6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10126" y="5591052"/>
            <a:ext cx="369570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36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435" y="2303315"/>
            <a:ext cx="9070848" cy="2587752"/>
          </a:xfrm>
        </p:spPr>
        <p:txBody>
          <a:bodyPr/>
          <a:lstStyle/>
          <a:p>
            <a:r>
              <a:rPr lang="en-US" sz="6600" cap="none" dirty="0"/>
              <a:t>Put input into the students’ hands!</a:t>
            </a:r>
          </a:p>
        </p:txBody>
      </p:sp>
    </p:spTree>
    <p:extLst>
      <p:ext uri="{BB962C8B-B14F-4D97-AF65-F5344CB8AC3E}">
        <p14:creationId xmlns:p14="http://schemas.microsoft.com/office/powerpoint/2010/main" val="3594936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42" y="213346"/>
            <a:ext cx="10058400" cy="1371600"/>
          </a:xfrm>
        </p:spPr>
        <p:txBody>
          <a:bodyPr/>
          <a:lstStyle/>
          <a:p>
            <a:r>
              <a:rPr lang="en-US" dirty="0"/>
              <a:t>List Work:</a:t>
            </a:r>
          </a:p>
        </p:txBody>
      </p:sp>
      <p:sp>
        <p:nvSpPr>
          <p:cNvPr id="4" name="Rectangle 3"/>
          <p:cNvSpPr/>
          <p:nvPr/>
        </p:nvSpPr>
        <p:spPr>
          <a:xfrm>
            <a:off x="404948" y="1887977"/>
            <a:ext cx="1141693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Font typeface="+mj-lt"/>
              <a:buAutoNum type="arabicPeriod"/>
            </a:pPr>
            <a:endParaRPr lang="en-US" sz="2200" dirty="0">
              <a:latin typeface="Crimson Text"/>
            </a:endParaRPr>
          </a:p>
          <a:p>
            <a:pPr lvl="1" fontAlgn="base">
              <a:buFont typeface="+mj-lt"/>
              <a:buAutoNum type="arabicPeriod"/>
            </a:pPr>
            <a:r>
              <a:rPr lang="en-US" sz="2800" dirty="0">
                <a:latin typeface="Crimson Text"/>
              </a:rPr>
              <a:t>Create a list of steps</a:t>
            </a:r>
          </a:p>
          <a:p>
            <a:pPr lvl="1" fontAlgn="base">
              <a:buFont typeface="+mj-lt"/>
              <a:buAutoNum type="arabicPeriod"/>
            </a:pPr>
            <a:r>
              <a:rPr lang="en-US" sz="2800" dirty="0">
                <a:latin typeface="Crimson Text"/>
              </a:rPr>
              <a:t>One partner will be the Teacher, and the other will be the Student.</a:t>
            </a:r>
          </a:p>
          <a:p>
            <a:pPr lvl="1" fontAlgn="base">
              <a:buFont typeface="+mj-lt"/>
              <a:buAutoNum type="arabicPeriod"/>
            </a:pPr>
            <a:r>
              <a:rPr lang="en-US" sz="2800" dirty="0">
                <a:latin typeface="Crimson Text"/>
              </a:rPr>
              <a:t>The Teacher will have the list and tell the Student what to do.</a:t>
            </a:r>
          </a:p>
          <a:p>
            <a:pPr fontAlgn="base">
              <a:buFont typeface="+mj-lt"/>
              <a:buAutoNum type="arabicPeriod"/>
            </a:pPr>
            <a:endParaRPr lang="en-US" sz="2200" dirty="0">
              <a:latin typeface="Crimson Tex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66457" y="6119553"/>
            <a:ext cx="88783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http://www.fluentu.com/english/educator/blog/comprehensible-input/</a:t>
            </a:r>
          </a:p>
        </p:txBody>
      </p:sp>
    </p:spTree>
    <p:extLst>
      <p:ext uri="{BB962C8B-B14F-4D97-AF65-F5344CB8AC3E}">
        <p14:creationId xmlns:p14="http://schemas.microsoft.com/office/powerpoint/2010/main" val="29919368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165" y="198457"/>
            <a:ext cx="10058400" cy="1371600"/>
          </a:xfrm>
        </p:spPr>
        <p:txBody>
          <a:bodyPr/>
          <a:lstStyle/>
          <a:p>
            <a:r>
              <a:rPr lang="en-US" dirty="0"/>
              <a:t>Group share and sort:</a:t>
            </a:r>
          </a:p>
        </p:txBody>
      </p:sp>
      <p:sp>
        <p:nvSpPr>
          <p:cNvPr id="3" name="Rectangle 2"/>
          <p:cNvSpPr/>
          <p:nvPr/>
        </p:nvSpPr>
        <p:spPr>
          <a:xfrm>
            <a:off x="613952" y="1479090"/>
            <a:ext cx="111687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444444"/>
                </a:solidFill>
                <a:latin typeface="Crimson Text"/>
              </a:rPr>
              <a:t>Each person in the group receives paper with sentences. They take turns reading their sentences and the group decides how to fill out their graphic organizer/chart.</a:t>
            </a:r>
            <a:endParaRPr lang="en-US" sz="2800" dirty="0"/>
          </a:p>
        </p:txBody>
      </p:sp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930" y="2834089"/>
            <a:ext cx="3006555" cy="3990082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750" y="3092485"/>
            <a:ext cx="4172532" cy="857370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750" y="4017804"/>
            <a:ext cx="4172532" cy="811326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750" y="4897079"/>
            <a:ext cx="4172532" cy="786546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23" y="5751574"/>
            <a:ext cx="4182059" cy="819264"/>
          </a:xfrm>
          <a:prstGeom prst="rect">
            <a:avLst/>
          </a:prstGeom>
        </p:spPr>
      </p:pic>
      <p:sp>
        <p:nvSpPr>
          <p:cNvPr id="9" name="5-Point Star 8"/>
          <p:cNvSpPr/>
          <p:nvPr/>
        </p:nvSpPr>
        <p:spPr>
          <a:xfrm>
            <a:off x="10929843" y="5683625"/>
            <a:ext cx="796834" cy="7315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3305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9783" y="289897"/>
            <a:ext cx="10058400" cy="1371600"/>
          </a:xfrm>
        </p:spPr>
        <p:txBody>
          <a:bodyPr/>
          <a:lstStyle/>
          <a:p>
            <a:r>
              <a:rPr lang="en-US" dirty="0"/>
              <a:t>Running Dictations:</a:t>
            </a: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96" y="1379899"/>
            <a:ext cx="9163594" cy="4968650"/>
          </a:xfrm>
          <a:prstGeom prst="rect">
            <a:avLst/>
          </a:prstGeom>
        </p:spPr>
      </p:pic>
      <p:sp>
        <p:nvSpPr>
          <p:cNvPr id="5" name="5-Point Star 4"/>
          <p:cNvSpPr/>
          <p:nvPr/>
        </p:nvSpPr>
        <p:spPr>
          <a:xfrm>
            <a:off x="10929843" y="5683625"/>
            <a:ext cx="796834" cy="7315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7173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36171" y="263772"/>
            <a:ext cx="10058400" cy="1371600"/>
          </a:xfrm>
        </p:spPr>
        <p:txBody>
          <a:bodyPr/>
          <a:lstStyle/>
          <a:p>
            <a:r>
              <a:rPr lang="en-US" dirty="0"/>
              <a:t>Vocab Hunt: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27762" y="1379029"/>
            <a:ext cx="4680299" cy="26326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0" t="-339" r="60781" b="339"/>
          <a:stretch/>
        </p:blipFill>
        <p:spPr>
          <a:xfrm rot="5400000">
            <a:off x="1002843" y="779025"/>
            <a:ext cx="4007784" cy="5720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8"/>
          <a:stretch/>
        </p:blipFill>
        <p:spPr>
          <a:xfrm rot="5400000">
            <a:off x="5349343" y="2679959"/>
            <a:ext cx="4274069" cy="304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663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900" b="1" dirty="0">
                <a:solidFill>
                  <a:srgbClr val="7030A0"/>
                </a:solidFill>
              </a:rPr>
              <a:t>Input Theory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by Dr. Stephen </a:t>
            </a:r>
            <a:r>
              <a:rPr lang="en-US" dirty="0" err="1"/>
              <a:t>Krashen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74320" y="609600"/>
            <a:ext cx="8386354" cy="2695303"/>
          </a:xfrm>
        </p:spPr>
        <p:txBody>
          <a:bodyPr>
            <a:normAutofit/>
          </a:bodyPr>
          <a:lstStyle/>
          <a:p>
            <a:r>
              <a:rPr lang="en-US" sz="2400" dirty="0"/>
              <a:t>Input is what students get in the target language (audio, video, or written)</a:t>
            </a:r>
          </a:p>
          <a:p>
            <a:r>
              <a:rPr lang="en-US" sz="2400" i="1" dirty="0"/>
              <a:t>Comprehensible</a:t>
            </a:r>
            <a:r>
              <a:rPr lang="en-US" sz="2400" dirty="0"/>
              <a:t> input is good-quality, relevant and understandable. </a:t>
            </a:r>
          </a:p>
          <a:p>
            <a:r>
              <a:rPr lang="en-US" sz="2400" dirty="0"/>
              <a:t>It needs to be just one level above that of the listener (i+1)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9296400" y="2954002"/>
            <a:ext cx="2430780" cy="3505200"/>
          </a:xfrm>
        </p:spPr>
        <p:txBody>
          <a:bodyPr>
            <a:normAutofit/>
          </a:bodyPr>
          <a:lstStyle/>
          <a:p>
            <a:r>
              <a:rPr lang="en-US" sz="1800" dirty="0"/>
              <a:t>Students </a:t>
            </a:r>
            <a:r>
              <a:rPr lang="en-US" sz="1800" b="1" dirty="0">
                <a:solidFill>
                  <a:srgbClr val="FF0000"/>
                </a:solidFill>
              </a:rPr>
              <a:t>acquire</a:t>
            </a:r>
            <a:r>
              <a:rPr lang="en-US" sz="1800" dirty="0"/>
              <a:t> more language when they are exposed to comprehensible input in the target language than when they are simply taught ABOUT the language.</a:t>
            </a:r>
          </a:p>
        </p:txBody>
      </p:sp>
      <p:sp>
        <p:nvSpPr>
          <p:cNvPr id="9" name="Rectangle 8"/>
          <p:cNvSpPr/>
          <p:nvPr/>
        </p:nvSpPr>
        <p:spPr>
          <a:xfrm rot="20850628">
            <a:off x="217391" y="4352659"/>
            <a:ext cx="29819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compelling</a:t>
            </a:r>
          </a:p>
        </p:txBody>
      </p:sp>
      <p:sp>
        <p:nvSpPr>
          <p:cNvPr id="10" name="Rectangle 9"/>
          <p:cNvSpPr/>
          <p:nvPr/>
        </p:nvSpPr>
        <p:spPr>
          <a:xfrm rot="680639">
            <a:off x="6435822" y="4315930"/>
            <a:ext cx="20922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context</a:t>
            </a:r>
          </a:p>
        </p:txBody>
      </p:sp>
      <p:pic>
        <p:nvPicPr>
          <p:cNvPr id="1026" name="Picture 2" descr="Image result for comprehensible inpu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125" y="3172094"/>
            <a:ext cx="3493514" cy="3359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899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679666" y="4796898"/>
            <a:ext cx="9070848" cy="457201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Google Driver folder with today’s materials</a:t>
            </a:r>
          </a:p>
        </p:txBody>
      </p:sp>
      <p:pic>
        <p:nvPicPr>
          <p:cNvPr id="2" name="Picture 1" descr="qrcode.39256914 - Windows Photo View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36" t="33913" r="41574" b="34357"/>
          <a:stretch/>
        </p:blipFill>
        <p:spPr>
          <a:xfrm>
            <a:off x="4731040" y="2063931"/>
            <a:ext cx="2732968" cy="273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497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Clipping">
            <a:extLst>
              <a:ext uri="{FF2B5EF4-FFF2-40B4-BE49-F238E27FC236}">
                <a16:creationId xmlns:a16="http://schemas.microsoft.com/office/drawing/2014/main" id="{FC7ED52F-4C84-4F86-BC7B-69C5CFA8D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29" y="255233"/>
            <a:ext cx="8598365" cy="634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087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>
            <a:extLst>
              <a:ext uri="{FF2B5EF4-FFF2-40B4-BE49-F238E27FC236}">
                <a16:creationId xmlns:a16="http://schemas.microsoft.com/office/drawing/2014/main" id="{6A5F1703-F0D2-413C-9ADA-A9117C22F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836" y="246355"/>
            <a:ext cx="9328440" cy="636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98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>
            <a:extLst>
              <a:ext uri="{FF2B5EF4-FFF2-40B4-BE49-F238E27FC236}">
                <a16:creationId xmlns:a16="http://schemas.microsoft.com/office/drawing/2014/main" id="{295DF541-F399-41B9-B95E-086985186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74" y="243977"/>
            <a:ext cx="9908959" cy="6370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30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>
            <a:extLst>
              <a:ext uri="{FF2B5EF4-FFF2-40B4-BE49-F238E27FC236}">
                <a16:creationId xmlns:a16="http://schemas.microsoft.com/office/drawing/2014/main" id="{60D4384C-5611-44B1-AE69-1910BDA1F2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901" y="255233"/>
            <a:ext cx="8757989" cy="634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046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7531" y="263771"/>
            <a:ext cx="10058400" cy="1371600"/>
          </a:xfrm>
        </p:spPr>
        <p:txBody>
          <a:bodyPr/>
          <a:lstStyle/>
          <a:p>
            <a:r>
              <a:rPr lang="en-US" dirty="0"/>
              <a:t>Carol </a:t>
            </a:r>
            <a:r>
              <a:rPr lang="en-US" dirty="0" err="1"/>
              <a:t>Gaab</a:t>
            </a:r>
            <a:r>
              <a:rPr lang="en-US" dirty="0"/>
              <a:t> says:</a:t>
            </a:r>
          </a:p>
        </p:txBody>
      </p:sp>
      <p:sp>
        <p:nvSpPr>
          <p:cNvPr id="6" name="Rectangle 5"/>
          <p:cNvSpPr/>
          <p:nvPr/>
        </p:nvSpPr>
        <p:spPr>
          <a:xfrm>
            <a:off x="1021080" y="1831314"/>
            <a:ext cx="103436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dirty="0">
                <a:solidFill>
                  <a:srgbClr val="444444"/>
                </a:solidFill>
                <a:latin typeface="Crimson Text"/>
              </a:rPr>
              <a:t>“My goal is NOT to do TPRS every day. Rather, my goal is provide compelling, contextualized, comprehensible input  (CCCI) every day, using a myriad of activities and strategies.  My goal is to create a “Hybrid Immersion” experience that capitalizes on the “Best of” tenets of the Natural Approach and immersion, using a variety of strategies.”</a:t>
            </a:r>
          </a:p>
        </p:txBody>
      </p:sp>
      <p:sp>
        <p:nvSpPr>
          <p:cNvPr id="7" name="Rectangle 6"/>
          <p:cNvSpPr/>
          <p:nvPr/>
        </p:nvSpPr>
        <p:spPr>
          <a:xfrm>
            <a:off x="3518966" y="5190699"/>
            <a:ext cx="50113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rgbClr val="FF0000"/>
                </a:solidFill>
                <a:latin typeface="Crimson Text"/>
              </a:rPr>
              <a:t>Hybrid Immersion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4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343" y="0"/>
            <a:ext cx="10058400" cy="1371600"/>
          </a:xfrm>
        </p:spPr>
        <p:txBody>
          <a:bodyPr/>
          <a:lstStyle/>
          <a:p>
            <a:r>
              <a:rPr lang="en-US" dirty="0"/>
              <a:t>Laura Sexton says:</a:t>
            </a:r>
          </a:p>
        </p:txBody>
      </p:sp>
      <p:sp>
        <p:nvSpPr>
          <p:cNvPr id="3" name="Rectangle 2"/>
          <p:cNvSpPr/>
          <p:nvPr/>
        </p:nvSpPr>
        <p:spPr>
          <a:xfrm>
            <a:off x="204651" y="1264876"/>
            <a:ext cx="1174350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“I learned watching the great</a:t>
            </a:r>
            <a:r>
              <a:rPr lang="en-US" sz="2400" dirty="0">
                <a:latin typeface="Arial" panose="020B0604020202020204" pitchFamily="34" charset="0"/>
              </a:rPr>
              <a:t> Grant Boulanger in action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 that THE highest priority HAS to be building our students' confidence--in us </a:t>
            </a:r>
            <a:r>
              <a:rPr lang="en-US" sz="2400" i="1" dirty="0">
                <a:solidFill>
                  <a:srgbClr val="000000"/>
                </a:solidFill>
                <a:latin typeface="Arial" panose="020B0604020202020204" pitchFamily="34" charset="0"/>
              </a:rPr>
              <a:t>and 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in themselves. If they don't trust you first and foremost to provide input that they </a:t>
            </a:r>
            <a:r>
              <a:rPr lang="en-US" sz="2400" i="1" dirty="0">
                <a:solidFill>
                  <a:srgbClr val="000000"/>
                </a:solidFill>
                <a:latin typeface="Arial" panose="020B0604020202020204" pitchFamily="34" charset="0"/>
              </a:rPr>
              <a:t>can 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comprehend, they will shut down--and rightly so. Also, if they don't trust that they really </a:t>
            </a:r>
            <a:r>
              <a:rPr lang="en-US" sz="2400" i="1" dirty="0">
                <a:solidFill>
                  <a:srgbClr val="000000"/>
                </a:solidFill>
                <a:latin typeface="Arial" panose="020B0604020202020204" pitchFamily="34" charset="0"/>
              </a:rPr>
              <a:t>do 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know what's going on, they will shut down even faster. And so if at any time I feel like I am sacrificing their confidence to stay in the target language, I switch.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The result has perhaps been less input overall, but a lot more </a:t>
            </a:r>
            <a:r>
              <a:rPr lang="en-US" sz="2400" i="1" dirty="0">
                <a:solidFill>
                  <a:srgbClr val="000000"/>
                </a:solidFill>
                <a:latin typeface="Arial" panose="020B0604020202020204" pitchFamily="34" charset="0"/>
              </a:rPr>
              <a:t>comprehensible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 input making it through. My kids just seem happier now, and some of the less confident kiddos from last year's Spanish I are now trusting their brains to figure things out in Spanish II. While we're probably around 70% TL most days, what I'm seeing in their daily interactions and assessments is showing me it's working way better than when I was pushing the </a:t>
            </a:r>
            <a:r>
              <a:rPr lang="en-US" sz="2400" dirty="0">
                <a:latin typeface="Arial" panose="020B0604020202020204" pitchFamily="34" charset="0"/>
              </a:rPr>
              <a:t>arbitrary 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do-or-die 90%.”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091150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TM03457510[[fn=Savon]]</Template>
  <TotalTime>15436</TotalTime>
  <Words>704</Words>
  <Application>Microsoft Office PowerPoint</Application>
  <PresentationFormat>Widescreen</PresentationFormat>
  <Paragraphs>122</Paragraphs>
  <Slides>30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Batang</vt:lpstr>
      <vt:lpstr>Calibri</vt:lpstr>
      <vt:lpstr>Century Gothic</vt:lpstr>
      <vt:lpstr>Crimson Text</vt:lpstr>
      <vt:lpstr>Garamond</vt:lpstr>
      <vt:lpstr>Helvetica Neue</vt:lpstr>
      <vt:lpstr>Roboto</vt:lpstr>
      <vt:lpstr>Times New Roman</vt:lpstr>
      <vt:lpstr>Savon</vt:lpstr>
      <vt:lpstr>CI for the Novice Levels</vt:lpstr>
      <vt:lpstr>I can incorporate at least one new way to use CI in my novice level classroom</vt:lpstr>
      <vt:lpstr>Input Theory by Dr. Stephen Krashen</vt:lpstr>
      <vt:lpstr>PowerPoint Presentation</vt:lpstr>
      <vt:lpstr>PowerPoint Presentation</vt:lpstr>
      <vt:lpstr>PowerPoint Presentation</vt:lpstr>
      <vt:lpstr>PowerPoint Presentation</vt:lpstr>
      <vt:lpstr>Carol Gaab says:</vt:lpstr>
      <vt:lpstr>Laura Sexton says:</vt:lpstr>
      <vt:lpstr>Great CI sources:</vt:lpstr>
      <vt:lpstr>CI Dos and Don’ts:</vt:lpstr>
      <vt:lpstr> There are LOTS of ways to be a CI teacher!!!</vt:lpstr>
      <vt:lpstr>What I use from TPRS</vt:lpstr>
      <vt:lpstr>Force yourself to use the target language as much as possible!</vt:lpstr>
      <vt:lpstr>MovieTalk:</vt:lpstr>
      <vt:lpstr>Kristy Placido’s Handout</vt:lpstr>
      <vt:lpstr>Story Time:</vt:lpstr>
      <vt:lpstr>Art/Picture Talk</vt:lpstr>
      <vt:lpstr>Embedded Reading</vt:lpstr>
      <vt:lpstr>Cajas</vt:lpstr>
      <vt:lpstr>Explain Culture:</vt:lpstr>
      <vt:lpstr>Practice vocab in context:</vt:lpstr>
      <vt:lpstr>Mystery Student:</vt:lpstr>
      <vt:lpstr>Games:</vt:lpstr>
      <vt:lpstr>Put input into the students’ hands!</vt:lpstr>
      <vt:lpstr>List Work:</vt:lpstr>
      <vt:lpstr>Group share and sort:</vt:lpstr>
      <vt:lpstr>Running Dictations:</vt:lpstr>
      <vt:lpstr>Vocab Hunt:</vt:lpstr>
      <vt:lpstr>PowerPoint Presentation</vt:lpstr>
    </vt:vector>
  </TitlesOfParts>
  <Company>Spencerport Central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Moyer</dc:creator>
  <cp:lastModifiedBy>Black, Candace</cp:lastModifiedBy>
  <cp:revision>69</cp:revision>
  <cp:lastPrinted>2017-08-04T14:45:14Z</cp:lastPrinted>
  <dcterms:created xsi:type="dcterms:W3CDTF">2017-02-13T19:06:43Z</dcterms:created>
  <dcterms:modified xsi:type="dcterms:W3CDTF">2018-03-10T03:53:09Z</dcterms:modified>
</cp:coreProperties>
</file>